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6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160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89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694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1386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71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332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239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60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32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756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13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715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99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220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9/13/2022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232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375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273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ma impressão digital em preto e branco">
            <a:extLst>
              <a:ext uri="{FF2B5EF4-FFF2-40B4-BE49-F238E27FC236}">
                <a16:creationId xmlns:a16="http://schemas.microsoft.com/office/drawing/2014/main" id="{ABF24FD1-4B6A-22A4-E21C-F336D35951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A1BEADB-CC1C-4D04-8C3B-C2DA85066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pt-BR" dirty="0"/>
              <a:t>Suavização em imagens </a:t>
            </a:r>
            <a:r>
              <a:rPr lang="pt-BR"/>
              <a:t>com ruído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25678C-5A84-4CB4-82FE-756E93D87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pt-BR"/>
              <a:t>Prof. Dr. Osvaldo Severino Junior</a:t>
            </a:r>
            <a:endParaRPr lang="pt-B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5859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B103ED-7026-4FD9-8A1D-7D84C00CF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Suavização pela Gaussiana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D0B11C-E51A-4231-A5D9-F95AFF1E9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782719"/>
            <a:ext cx="6270662" cy="329209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34911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067B9C-BDFB-4EB3-85D8-EC4A81641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Suavização pela Gaussiana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CAAF98-FB4E-4518-85BB-A20037777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108" y="647698"/>
            <a:ext cx="6180154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38781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AE0CB1-EC00-4051-A8B4-AF5BC3CD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Suavização pelo cálculo da mediana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548E5B-2B68-4CE1-8492-18F9D5D1A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Suponha uma janela 3 x 3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Mediana = (</a:t>
            </a:r>
            <a:r>
              <a:rPr lang="pt-BR" dirty="0">
                <a:highlight>
                  <a:srgbClr val="FFFF00"/>
                </a:highlight>
              </a:rPr>
              <a:t>10, 15, 20, 20</a:t>
            </a:r>
            <a:r>
              <a:rPr lang="pt-BR" dirty="0"/>
              <a:t>, 20, </a:t>
            </a:r>
            <a:r>
              <a:rPr lang="pt-BR" dirty="0">
                <a:highlight>
                  <a:srgbClr val="FFFF00"/>
                </a:highlight>
              </a:rPr>
              <a:t>20, 25, 30, 100</a:t>
            </a:r>
            <a:r>
              <a:rPr lang="pt-BR" dirty="0"/>
              <a:t>) = 20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F24E77D8-4464-4D77-9D54-A56D0DE2B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950534"/>
              </p:ext>
            </p:extLst>
          </p:nvPr>
        </p:nvGraphicFramePr>
        <p:xfrm>
          <a:off x="2493639" y="2649492"/>
          <a:ext cx="336562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1874">
                  <a:extLst>
                    <a:ext uri="{9D8B030D-6E8A-4147-A177-3AD203B41FA5}">
                      <a16:colId xmlns:a16="http://schemas.microsoft.com/office/drawing/2014/main" val="3851803454"/>
                    </a:ext>
                  </a:extLst>
                </a:gridCol>
                <a:gridCol w="1121874">
                  <a:extLst>
                    <a:ext uri="{9D8B030D-6E8A-4147-A177-3AD203B41FA5}">
                      <a16:colId xmlns:a16="http://schemas.microsoft.com/office/drawing/2014/main" val="4273135562"/>
                    </a:ext>
                  </a:extLst>
                </a:gridCol>
                <a:gridCol w="1121874">
                  <a:extLst>
                    <a:ext uri="{9D8B030D-6E8A-4147-A177-3AD203B41FA5}">
                      <a16:colId xmlns:a16="http://schemas.microsoft.com/office/drawing/2014/main" val="3829749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46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41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7863764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E6A1A6B-D67F-40F6-B3B7-98FC2EEEC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295044"/>
              </p:ext>
            </p:extLst>
          </p:nvPr>
        </p:nvGraphicFramePr>
        <p:xfrm>
          <a:off x="2493639" y="4993197"/>
          <a:ext cx="336562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1874">
                  <a:extLst>
                    <a:ext uri="{9D8B030D-6E8A-4147-A177-3AD203B41FA5}">
                      <a16:colId xmlns:a16="http://schemas.microsoft.com/office/drawing/2014/main" val="3851803454"/>
                    </a:ext>
                  </a:extLst>
                </a:gridCol>
                <a:gridCol w="1121874">
                  <a:extLst>
                    <a:ext uri="{9D8B030D-6E8A-4147-A177-3AD203B41FA5}">
                      <a16:colId xmlns:a16="http://schemas.microsoft.com/office/drawing/2014/main" val="4273135562"/>
                    </a:ext>
                  </a:extLst>
                </a:gridCol>
                <a:gridCol w="1121874">
                  <a:extLst>
                    <a:ext uri="{9D8B030D-6E8A-4147-A177-3AD203B41FA5}">
                      <a16:colId xmlns:a16="http://schemas.microsoft.com/office/drawing/2014/main" val="3829749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46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641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7863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128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AE0CB1-EC00-4051-A8B4-AF5BC3CD6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/>
              <a:t>Suavização pelo cálculo da mediana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F5661A-0233-442A-8876-FB6D3F6CC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34" r="19027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548E5B-2B68-4CE1-8492-18F9D5D1A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4638903" cy="4195481"/>
          </a:xfrm>
        </p:spPr>
        <p:txBody>
          <a:bodyPr>
            <a:normAutofit/>
          </a:bodyPr>
          <a:lstStyle/>
          <a:p>
            <a:r>
              <a:rPr lang="pt-BR" dirty="0">
                <a:latin typeface="Helvetica" panose="020B0604020202020204" pitchFamily="34" charset="0"/>
              </a:rPr>
              <a:t>A</a:t>
            </a:r>
            <a:r>
              <a:rPr lang="pt-BR" b="0" i="0" dirty="0">
                <a:effectLst/>
                <a:latin typeface="Helvetica" panose="020B0604020202020204" pitchFamily="34" charset="0"/>
              </a:rPr>
              <a:t> função cv2.medianBlur () realiza a mediana de todos os pixels sob a área da janela e o elemento central é substituído por esse valor mediano. </a:t>
            </a:r>
            <a:endParaRPr lang="pt-BR" b="0" i="0">
              <a:effectLst/>
              <a:latin typeface="Helvetica" panose="020B0604020202020204" pitchFamily="34" charset="0"/>
            </a:endParaRPr>
          </a:p>
          <a:p>
            <a:r>
              <a:rPr lang="pt-BR" b="0" i="0" dirty="0">
                <a:effectLst/>
                <a:latin typeface="Helvetica" panose="020B0604020202020204" pitchFamily="34" charset="0"/>
              </a:rPr>
              <a:t>Isso é altamente eficaz contra o ruído </a:t>
            </a:r>
            <a:r>
              <a:rPr lang="pt-BR" b="0" i="0" dirty="0" err="1">
                <a:effectLst/>
                <a:latin typeface="Helvetica" panose="020B0604020202020204" pitchFamily="34" charset="0"/>
              </a:rPr>
              <a:t>salt-and-pepper</a:t>
            </a:r>
            <a:r>
              <a:rPr lang="pt-BR" b="0" i="0" dirty="0">
                <a:effectLst/>
                <a:latin typeface="Helvetica" panose="020B0604020202020204" pitchFamily="34" charset="0"/>
              </a:rPr>
              <a:t> </a:t>
            </a:r>
            <a:r>
              <a:rPr lang="pt-BR" b="0" i="0" dirty="0" err="1">
                <a:effectLst/>
                <a:latin typeface="Helvetica" panose="020B0604020202020204" pitchFamily="34" charset="0"/>
              </a:rPr>
              <a:t>noise</a:t>
            </a:r>
            <a:r>
              <a:rPr lang="pt-BR" b="0" i="0" dirty="0">
                <a:effectLst/>
                <a:latin typeface="Helvetica" panose="020B0604020202020204" pitchFamily="34" charset="0"/>
              </a:rPr>
              <a:t> (</a:t>
            </a:r>
            <a:r>
              <a:rPr lang="pt-BR" b="0" i="0" dirty="0">
                <a:effectLst/>
                <a:latin typeface="Arial" panose="020B0604020202020204" pitchFamily="34" charset="0"/>
              </a:rPr>
              <a:t>é uma forma de ruído às vezes vista em imagens, se apresenta como pixels brancos e pretos de ocorrência esparsa</a:t>
            </a:r>
            <a:r>
              <a:rPr lang="pt-BR" b="0" i="0" dirty="0">
                <a:effectLst/>
                <a:latin typeface="Helvetica" panose="020B0604020202020204" pitchFamily="34" charset="0"/>
              </a:rPr>
              <a:t>) em uma imagem.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129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418F6F-DEB8-4E12-9C0B-8D920AC38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300"/>
              <a:t>Suavização pelo cálculo da mediana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magem de vídeo game&#10;&#10;Descrição gerada automaticamente com confiança baixa">
            <a:extLst>
              <a:ext uri="{FF2B5EF4-FFF2-40B4-BE49-F238E27FC236}">
                <a16:creationId xmlns:a16="http://schemas.microsoft.com/office/drawing/2014/main" id="{13558D49-03B6-3826-8138-D8758509BA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5" r="43615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39DB6B-2413-47C1-93D5-2A032854A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4638903" cy="41954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900" b="0" i="0">
                <a:effectLst/>
                <a:latin typeface="Helvetica" panose="020B0604020202020204" pitchFamily="34" charset="0"/>
              </a:rPr>
              <a:t>Curiosamente, nos filtros anteriores (pela média e </a:t>
            </a:r>
            <a:r>
              <a:rPr lang="pt-BR" sz="1900" b="0" i="0" err="1">
                <a:effectLst/>
                <a:latin typeface="Helvetica" panose="020B0604020202020204" pitchFamily="34" charset="0"/>
              </a:rPr>
              <a:t>gaussina</a:t>
            </a:r>
            <a:r>
              <a:rPr lang="pt-BR" sz="1900" b="0" i="0">
                <a:effectLst/>
                <a:latin typeface="Helvetica" panose="020B0604020202020204" pitchFamily="34" charset="0"/>
              </a:rPr>
              <a:t>), o elemento central é um valor calculado recentemente, que pode ser um valor de pixel na imagem ou um novo valor. Mas no </a:t>
            </a:r>
            <a:r>
              <a:rPr lang="pt-BR" sz="1900" b="0" i="0" err="1">
                <a:effectLst/>
                <a:latin typeface="Helvetica" panose="020B0604020202020204" pitchFamily="34" charset="0"/>
              </a:rPr>
              <a:t>borramento</a:t>
            </a:r>
            <a:r>
              <a:rPr lang="pt-BR" sz="1900" b="0" i="0">
                <a:effectLst/>
                <a:latin typeface="Helvetica" panose="020B0604020202020204" pitchFamily="34" charset="0"/>
              </a:rPr>
              <a:t> </a:t>
            </a:r>
            <a:r>
              <a:rPr lang="pt-BR" sz="1900" b="0" i="0" err="1">
                <a:effectLst/>
                <a:latin typeface="Helvetica" panose="020B0604020202020204" pitchFamily="34" charset="0"/>
              </a:rPr>
              <a:t>médiano</a:t>
            </a:r>
            <a:r>
              <a:rPr lang="pt-BR" sz="1900" b="0" i="0">
                <a:effectLst/>
                <a:latin typeface="Helvetica" panose="020B0604020202020204" pitchFamily="34" charset="0"/>
              </a:rPr>
              <a:t>, o elemento central é sempre substituído por algum valor de pixel na imagem. Reduz o ruído de forma eficaz. O tamanho da janela deve ser um número inteiro ímpar positivo.</a:t>
            </a:r>
          </a:p>
          <a:p>
            <a:pPr>
              <a:lnSpc>
                <a:spcPct val="90000"/>
              </a:lnSpc>
            </a:pPr>
            <a:endParaRPr lang="pt-BR" sz="1900" b="0" i="0">
              <a:effectLst/>
              <a:latin typeface="SFMono-Regular"/>
            </a:endParaRPr>
          </a:p>
          <a:p>
            <a:pPr>
              <a:lnSpc>
                <a:spcPct val="90000"/>
              </a:lnSpc>
            </a:pPr>
            <a:r>
              <a:rPr lang="pt-BR" sz="1900" b="0" i="0">
                <a:effectLst/>
                <a:latin typeface="SFMono-Regular"/>
              </a:rPr>
              <a:t>mediana = cv2.medianBlur (</a:t>
            </a:r>
            <a:r>
              <a:rPr lang="pt-BR" sz="1900" b="0" i="0" err="1">
                <a:effectLst/>
                <a:latin typeface="SFMono-Regular"/>
              </a:rPr>
              <a:t>img</a:t>
            </a:r>
            <a:r>
              <a:rPr lang="pt-BR" sz="1900" b="0" i="0">
                <a:effectLst/>
                <a:latin typeface="SFMono-Regular"/>
              </a:rPr>
              <a:t> , tamanho da janela)</a:t>
            </a:r>
            <a:endParaRPr lang="pt-BR" sz="1900"/>
          </a:p>
        </p:txBody>
      </p:sp>
    </p:spTree>
    <p:extLst>
      <p:ext uri="{BB962C8B-B14F-4D97-AF65-F5344CB8AC3E}">
        <p14:creationId xmlns:p14="http://schemas.microsoft.com/office/powerpoint/2010/main" val="3568602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D222C84-E999-4236-BCD5-B10DE338E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Suavização pelo cálculo da mediana</a:t>
            </a:r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D7B1F2-9B1F-4967-9EDE-C9F1D931D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842119"/>
            <a:ext cx="6270662" cy="517329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64212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43A0C00-10E2-4905-95C7-A2230E365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58" y="640081"/>
            <a:ext cx="7700219" cy="3291844"/>
          </a:xfrm>
          <a:prstGeom prst="rect">
            <a:avLst/>
          </a:prstGeom>
          <a:effectLst/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B8EDD7-EFC9-40D7-9A0B-573FC983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Suavização pelo cálculo da mediana</a:t>
            </a:r>
          </a:p>
        </p:txBody>
      </p:sp>
    </p:spTree>
    <p:extLst>
      <p:ext uri="{BB962C8B-B14F-4D97-AF65-F5344CB8AC3E}">
        <p14:creationId xmlns:p14="http://schemas.microsoft.com/office/powerpoint/2010/main" val="2857312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FB3DC5-4571-4970-9B5E-F765ACF6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Suavização pelo cálculo da mediana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325ABB-9249-4896-A24A-A937A5182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693191"/>
            <a:ext cx="6270662" cy="54711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69868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E42948-1AC7-41AD-9A81-E9969FCE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Suavização pelo filtro bilateral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809682-CD98-4B0B-874D-98F4B7590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900" b="0" i="0"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A filtragem bilateral trabalha co</a:t>
            </a:r>
            <a:r>
              <a:rPr lang="pt-BR" sz="1900">
                <a:solidFill>
                  <a:srgbClr val="FFFFFF"/>
                </a:solidFill>
                <a:latin typeface="Helvetica" panose="020B0604020202020204" pitchFamily="34" charset="0"/>
              </a:rPr>
              <a:t>m </a:t>
            </a:r>
            <a:r>
              <a:rPr lang="pt-BR" sz="1900" b="0" i="0"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um filtro gaussiano no espaço e um filtro gaussiano que é uma função da diferença de pixel. A função gaussiana do espaço garante que apenas pixels próximos sejam considerados para desfoque ou borramento, enquanto a função gaussiana de diferença de intensidade garante que apenas os pixels com intensidades semelhantes ao pixel central sejam considerados para desfoque ou borramento.</a:t>
            </a:r>
          </a:p>
          <a:p>
            <a:pPr marL="0" indent="0">
              <a:lnSpc>
                <a:spcPct val="90000"/>
              </a:lnSpc>
              <a:buNone/>
            </a:pPr>
            <a:endParaRPr lang="pt-BR" sz="1900" b="0" i="0">
              <a:solidFill>
                <a:srgbClr val="FFFFFF"/>
              </a:solidFill>
              <a:effectLst/>
              <a:latin typeface="Helvetica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pt-BR" sz="1900">
                <a:solidFill>
                  <a:srgbClr val="FFFFFF"/>
                </a:solidFill>
                <a:latin typeface="Helvetica" panose="020B0604020202020204" pitchFamily="34" charset="0"/>
              </a:rPr>
              <a:t>E</a:t>
            </a:r>
            <a:r>
              <a:rPr lang="pt-BR" sz="1900" b="0" i="0"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le preserva as bordas, pois os pixels nas bordas terão grande variação de intensidade.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DAC11-B213-9CED-3567-F6A8958F6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47" r="46944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1097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7C7BF2-983D-433E-A650-D8550D4E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Suavização pelo filtro bilateral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2620D9-292A-43F4-BE37-36DCBA798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500" b="0" i="0"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No entanto, é muito lento em comparação com a maioria dos filtros.</a:t>
            </a:r>
          </a:p>
          <a:p>
            <a:pPr marL="0" indent="0">
              <a:lnSpc>
                <a:spcPct val="90000"/>
              </a:lnSpc>
              <a:buNone/>
            </a:pPr>
            <a:endParaRPr lang="pt-BR" sz="1500" b="0" i="0">
              <a:solidFill>
                <a:srgbClr val="FFFFFF"/>
              </a:solidFill>
              <a:effectLst/>
              <a:latin typeface="Helvetica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pt-BR" sz="1500">
                <a:solidFill>
                  <a:srgbClr val="FFFFFF"/>
                </a:solidFill>
                <a:latin typeface="Helvetica" panose="020B0604020202020204" pitchFamily="34" charset="0"/>
              </a:rPr>
              <a:t>cv2.bilatralFilter ( img, d, sigmaColor, sigmaSpace)</a:t>
            </a:r>
          </a:p>
          <a:p>
            <a:pPr lvl="1">
              <a:lnSpc>
                <a:spcPct val="90000"/>
              </a:lnSpc>
            </a:pPr>
            <a:r>
              <a:rPr lang="pt-BR" sz="1500" b="0" i="1"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Tamanho do filtro</a:t>
            </a:r>
            <a:r>
              <a:rPr lang="pt-BR" sz="1500" b="0" i="0"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 : Filtros grandes (d&gt; 5) são muito lentos, portanto, é recomendado usar d = 5 para aplicativos em tempo real e talvez d = 9 para aplicativos off-line que precisam de filtragem de ruído pesado.</a:t>
            </a:r>
          </a:p>
          <a:p>
            <a:pPr lvl="1">
              <a:lnSpc>
                <a:spcPct val="90000"/>
              </a:lnSpc>
            </a:pPr>
            <a:r>
              <a:rPr lang="pt-BR" sz="1500" b="0" i="1"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Valores sigma</a:t>
            </a:r>
            <a:r>
              <a:rPr lang="pt-BR" sz="1500" b="0" i="0">
                <a:solidFill>
                  <a:srgbClr val="FFFFFF"/>
                </a:solidFill>
                <a:effectLst/>
                <a:latin typeface="Helvetica" panose="020B0604020202020204" pitchFamily="34" charset="0"/>
              </a:rPr>
              <a:t> : para simplificar, você pode definir os valores de 2 sigma iguais. Se eles forem pequenos (&lt;10), o filtro não terá muito efeito, enquanto se eles forem grandes (&gt; 150), eles terão um efeito muito forte, fazendo com que a imagem pareça um desenho animado.</a:t>
            </a:r>
            <a:endParaRPr lang="pt-BR" sz="1500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52A2E-D73E-B887-9432-FC04FB006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0" r="4454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36044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F3C9E7-7392-4D96-BB3B-26204016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pt-BR" dirty="0"/>
              <a:t>Suavização de imagens (</a:t>
            </a:r>
            <a:r>
              <a:rPr lang="pt-BR" dirty="0" err="1"/>
              <a:t>Blurring</a:t>
            </a:r>
            <a:r>
              <a:rPr lang="pt-BR" dirty="0"/>
              <a:t>)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198BD5-CC6C-4C2D-9D4F-ABA9C8FE7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pt-BR" dirty="0">
                <a:latin typeface="Times New Roman" panose="02020603050405020304" pitchFamily="18" charset="0"/>
              </a:rPr>
              <a:t>A </a:t>
            </a:r>
            <a:r>
              <a:rPr lang="pt-BR" dirty="0" err="1">
                <a:latin typeface="Times New Roman" panose="02020603050405020304" pitchFamily="18" charset="0"/>
              </a:rPr>
              <a:t>suavisação</a:t>
            </a:r>
            <a:r>
              <a:rPr lang="pt-BR" dirty="0">
                <a:latin typeface="Times New Roman" panose="02020603050405020304" pitchFamily="18" charset="0"/>
              </a:rPr>
              <a:t> da imagem (do inglês </a:t>
            </a:r>
            <a:r>
              <a:rPr lang="pt-BR" i="1" dirty="0" err="1">
                <a:latin typeface="Times New Roman" panose="02020603050405020304" pitchFamily="18" charset="0"/>
              </a:rPr>
              <a:t>Smoothing</a:t>
            </a:r>
            <a:r>
              <a:rPr lang="pt-BR" dirty="0">
                <a:latin typeface="Times New Roman" panose="02020603050405020304" pitchFamily="18" charset="0"/>
              </a:rPr>
              <a:t>), também chamada de ‘</a:t>
            </a:r>
            <a:r>
              <a:rPr lang="pt-BR" dirty="0" err="1">
                <a:latin typeface="Times New Roman" panose="02020603050405020304" pitchFamily="18" charset="0"/>
              </a:rPr>
              <a:t>blur</a:t>
            </a:r>
            <a:r>
              <a:rPr lang="pt-BR" dirty="0">
                <a:latin typeface="Times New Roman" panose="02020603050405020304" pitchFamily="18" charset="0"/>
              </a:rPr>
              <a:t>’ ou ‘</a:t>
            </a:r>
            <a:r>
              <a:rPr lang="pt-BR" dirty="0" err="1">
                <a:latin typeface="Times New Roman" panose="02020603050405020304" pitchFamily="18" charset="0"/>
              </a:rPr>
              <a:t>blurring</a:t>
            </a:r>
            <a:r>
              <a:rPr lang="pt-BR" dirty="0">
                <a:latin typeface="Times New Roman" panose="02020603050405020304" pitchFamily="18" charset="0"/>
              </a:rPr>
              <a:t>’ que podemos traduzir para “borrão”, é um efeito que podemos notar nas fotografias fora de foco ou desfocadas onde tudo fica embasado. </a:t>
            </a:r>
            <a:endParaRPr lang="pt-BR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pt-BR">
              <a:latin typeface="Times New Roman" panose="02020603050405020304" pitchFamily="18" charset="0"/>
            </a:endParaRPr>
          </a:p>
          <a:p>
            <a:r>
              <a:rPr lang="pt-BR" dirty="0">
                <a:latin typeface="Times New Roman" panose="02020603050405020304" pitchFamily="18" charset="0"/>
              </a:rPr>
              <a:t>Na verdade esse efeito pode ser criado digitalmente, basta alterar a cor de cada pixel misturando a cor com os pixels ao seu redor. Esse efeito é muito útil quando utilizamos algoritmos de identificação de objetos em imagens pois os processos de detecção de bordas por exemplo, funcionam melhor depois de aplicar uma suavização na imagem </a:t>
            </a:r>
            <a:endParaRPr lang="pt-BR"/>
          </a:p>
          <a:p>
            <a:endParaRPr lang="pt-BR" b="0" i="0" u="none" strike="noStrike" baseline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01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0F6071B-48FA-4685-A9C9-A7B21E1C1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FD785D7-00CD-4C20-98E0-6CB5BF8FE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58" y="1550735"/>
            <a:ext cx="9150807" cy="1898792"/>
          </a:xfrm>
          <a:prstGeom prst="rect">
            <a:avLst/>
          </a:prstGeom>
          <a:effectLst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C56044C-1580-4C45-8AA3-F2A07478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1A8E3CE-561F-42BE-B6A2-FBE96F9A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1113D760-4AC2-47CA-A72E-945C161E7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71849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Suavização pelo filtro bilateral</a:t>
            </a: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45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20EA31-A387-44EF-B966-9FE9D5340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Suavização pelo filtro bilateral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7EB685-11DA-405F-A990-857D59B59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2135444"/>
            <a:ext cx="6270662" cy="25866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24645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/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4B7741-7120-4CBF-87F8-A6CDAF9B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pt-BR">
                <a:solidFill>
                  <a:srgbClr val="FFFFFF"/>
                </a:solidFill>
              </a:rPr>
              <a:t>Tarefa 8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F080B1-BCF2-4E7B-8E4B-AE201B78A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pt-BR" dirty="0"/>
              <a:t>Exercício 8) Aplique a suavização pela média com janelas 3x3 e 5x5 e gaussiana e a mediana com as mesmas janelas e mostre a imagem original e todas as cinco imagens de suavização gerada. Também calcular com bilateral com sigmas 75 e 150. Mostrar todas as imagens obtidas numa janela 3x2 Para as imagens fornecidas no diretório código pasta Suavização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lphaLcParenR"/>
            </a:pPr>
            <a:r>
              <a:rPr lang="pt-BR" dirty="0" err="1"/>
              <a:t>Lenna</a:t>
            </a:r>
            <a:r>
              <a:rPr lang="pt-BR" dirty="0"/>
              <a:t> com ruído.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lphaLcParenR"/>
            </a:pPr>
            <a:r>
              <a:rPr lang="pt-BR" dirty="0"/>
              <a:t>Menina com ruído.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lphaLcParenR"/>
            </a:pPr>
            <a:r>
              <a:rPr lang="pt-BR" dirty="0"/>
              <a:t>Chuva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lphaLcParenR"/>
            </a:pPr>
            <a:r>
              <a:rPr lang="pt-BR" dirty="0"/>
              <a:t>Nevoeiro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lphaLcParenR"/>
            </a:pPr>
            <a:r>
              <a:rPr lang="pt-BR" dirty="0"/>
              <a:t>Tempestade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lphaLcParenR"/>
            </a:pPr>
            <a:r>
              <a:rPr lang="pt-BR" dirty="0"/>
              <a:t>Tubos 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lphaLcParenR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7754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28EE9-C5E8-421D-83A4-92A2D9DD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Suavização pelo cálculo da média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75FCC4-2316-431A-8B9A-0090CCBF0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132080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Neste caso é criada uma “janela” para envolver o pixel em questão e calcular seu novo valor. O novo valor do pixel será a média simples dos valores dos pixels dentro da janela, ou seja, dos pixels da vizinhança. 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2445ED-DF7C-4787-A3EB-BA9CC8C0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118" y="3711580"/>
            <a:ext cx="1943100" cy="1733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DA1215A2-4285-45A5-813E-2899B088D85C}"/>
                  </a:ext>
                </a:extLst>
              </p:cNvPr>
              <p:cNvSpPr txBox="1"/>
              <p:nvPr/>
            </p:nvSpPr>
            <p:spPr>
              <a:xfrm>
                <a:off x="1248461" y="5743853"/>
                <a:ext cx="8982523" cy="629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𝑁𝑜𝑣𝑜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𝑃𝑖𝑥𝑒𝑙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30+100+130+130+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𝑃𝑖𝑥𝑒𝑙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+160+50+100+210</m:t>
                              </m:r>
                            </m:e>
                          </m:d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910+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𝑃𝑖𝑥𝑒𝑙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DA1215A2-4285-45A5-813E-2899B088D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461" y="5743853"/>
                <a:ext cx="8982523" cy="629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027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042DDE-475F-4AD5-BA3C-AC86E97C3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Suavização pelo cálculo da média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A377D8-5622-43C5-9025-A085ED573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r>
              <a:rPr lang="pt-BR" b="0" i="0" dirty="0">
                <a:effectLst/>
                <a:latin typeface="Helvetica" panose="020B0604020202020204" pitchFamily="34" charset="0"/>
              </a:rPr>
              <a:t>Ele simplesmente pega a média de todos os pixels sob a área do kernel e substitui o elemento central. Isso é feito pela função cv2.blur (</a:t>
            </a:r>
            <a:r>
              <a:rPr lang="pt-BR" b="0" i="0" dirty="0" err="1">
                <a:effectLst/>
                <a:latin typeface="Helvetica" panose="020B0604020202020204" pitchFamily="34" charset="0"/>
              </a:rPr>
              <a:t>borrramento</a:t>
            </a:r>
            <a:r>
              <a:rPr lang="pt-BR" b="0" i="0" dirty="0">
                <a:effectLst/>
                <a:latin typeface="Helvetica" panose="020B0604020202020204" pitchFamily="34" charset="0"/>
              </a:rPr>
              <a:t>)</a:t>
            </a:r>
            <a:endParaRPr lang="pt-BR" b="0" i="0">
              <a:effectLst/>
              <a:latin typeface="Helvetica" panose="020B0604020202020204" pitchFamily="34" charset="0"/>
            </a:endParaRPr>
          </a:p>
          <a:p>
            <a:r>
              <a:rPr lang="pt-BR" dirty="0">
                <a:latin typeface="Helvetica" panose="020B0604020202020204" pitchFamily="34" charset="0"/>
              </a:rPr>
              <a:t>cv2.blur( </a:t>
            </a:r>
            <a:r>
              <a:rPr lang="pt-BR" dirty="0" err="1">
                <a:latin typeface="Helvetica" panose="020B0604020202020204" pitchFamily="34" charset="0"/>
              </a:rPr>
              <a:t>img</a:t>
            </a:r>
            <a:r>
              <a:rPr lang="pt-BR" dirty="0">
                <a:latin typeface="Helvetica" panose="020B0604020202020204" pitchFamily="34" charset="0"/>
              </a:rPr>
              <a:t>, janela) </a:t>
            </a:r>
            <a:endParaRPr lang="pt-BR">
              <a:latin typeface="Helvetica" panose="020B0604020202020204" pitchFamily="34" charset="0"/>
            </a:endParaRPr>
          </a:p>
          <a:p>
            <a:pPr lvl="1"/>
            <a:r>
              <a:rPr lang="pt-BR" dirty="0" err="1">
                <a:latin typeface="Helvetica" panose="020B0604020202020204" pitchFamily="34" charset="0"/>
              </a:rPr>
              <a:t>Img</a:t>
            </a:r>
            <a:r>
              <a:rPr lang="pt-BR" dirty="0">
                <a:latin typeface="Helvetica" panose="020B0604020202020204" pitchFamily="34" charset="0"/>
              </a:rPr>
              <a:t> é a imagem original</a:t>
            </a:r>
            <a:endParaRPr lang="pt-BR">
              <a:latin typeface="Helvetica" panose="020B0604020202020204" pitchFamily="34" charset="0"/>
            </a:endParaRPr>
          </a:p>
          <a:p>
            <a:pPr lvl="1"/>
            <a:r>
              <a:rPr lang="pt-BR" dirty="0">
                <a:latin typeface="Helvetica" panose="020B0604020202020204" pitchFamily="34" charset="0"/>
              </a:rPr>
              <a:t>Janela é a especificação da janela para o cálculo da média. </a:t>
            </a:r>
            <a:r>
              <a:rPr lang="pt-BR" dirty="0" err="1">
                <a:latin typeface="Helvetica" panose="020B0604020202020204" pitchFamily="34" charset="0"/>
              </a:rPr>
              <a:t>Ex</a:t>
            </a:r>
            <a:r>
              <a:rPr lang="pt-BR" dirty="0">
                <a:latin typeface="Helvetica" panose="020B0604020202020204" pitchFamily="34" charset="0"/>
              </a:rPr>
              <a:t> (3,3) , (5,5) (7,7) sugere número ímpar para assegurar que o pixel que receberá a média será o pixel central.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1671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0C6E3-485F-4BE7-A4C9-79BFAEE3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Suavização pelo cálculo da média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A794B119-8F59-4784-8C41-CB7C7A2312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498039"/>
              </p:ext>
            </p:extLst>
          </p:nvPr>
        </p:nvGraphicFramePr>
        <p:xfrm>
          <a:off x="1103313" y="2052638"/>
          <a:ext cx="8947143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127">
                  <a:extLst>
                    <a:ext uri="{9D8B030D-6E8A-4147-A177-3AD203B41FA5}">
                      <a16:colId xmlns:a16="http://schemas.microsoft.com/office/drawing/2014/main" val="3927576731"/>
                    </a:ext>
                  </a:extLst>
                </a:gridCol>
                <a:gridCol w="994127">
                  <a:extLst>
                    <a:ext uri="{9D8B030D-6E8A-4147-A177-3AD203B41FA5}">
                      <a16:colId xmlns:a16="http://schemas.microsoft.com/office/drawing/2014/main" val="3570270315"/>
                    </a:ext>
                  </a:extLst>
                </a:gridCol>
                <a:gridCol w="994127">
                  <a:extLst>
                    <a:ext uri="{9D8B030D-6E8A-4147-A177-3AD203B41FA5}">
                      <a16:colId xmlns:a16="http://schemas.microsoft.com/office/drawing/2014/main" val="783859734"/>
                    </a:ext>
                  </a:extLst>
                </a:gridCol>
                <a:gridCol w="994127">
                  <a:extLst>
                    <a:ext uri="{9D8B030D-6E8A-4147-A177-3AD203B41FA5}">
                      <a16:colId xmlns:a16="http://schemas.microsoft.com/office/drawing/2014/main" val="3422467096"/>
                    </a:ext>
                  </a:extLst>
                </a:gridCol>
                <a:gridCol w="994127">
                  <a:extLst>
                    <a:ext uri="{9D8B030D-6E8A-4147-A177-3AD203B41FA5}">
                      <a16:colId xmlns:a16="http://schemas.microsoft.com/office/drawing/2014/main" val="1851417823"/>
                    </a:ext>
                  </a:extLst>
                </a:gridCol>
                <a:gridCol w="994127">
                  <a:extLst>
                    <a:ext uri="{9D8B030D-6E8A-4147-A177-3AD203B41FA5}">
                      <a16:colId xmlns:a16="http://schemas.microsoft.com/office/drawing/2014/main" val="2716102162"/>
                    </a:ext>
                  </a:extLst>
                </a:gridCol>
                <a:gridCol w="994127">
                  <a:extLst>
                    <a:ext uri="{9D8B030D-6E8A-4147-A177-3AD203B41FA5}">
                      <a16:colId xmlns:a16="http://schemas.microsoft.com/office/drawing/2014/main" val="4116176552"/>
                    </a:ext>
                  </a:extLst>
                </a:gridCol>
                <a:gridCol w="994127">
                  <a:extLst>
                    <a:ext uri="{9D8B030D-6E8A-4147-A177-3AD203B41FA5}">
                      <a16:colId xmlns:a16="http://schemas.microsoft.com/office/drawing/2014/main" val="2324763848"/>
                    </a:ext>
                  </a:extLst>
                </a:gridCol>
                <a:gridCol w="994127">
                  <a:extLst>
                    <a:ext uri="{9D8B030D-6E8A-4147-A177-3AD203B41FA5}">
                      <a16:colId xmlns:a16="http://schemas.microsoft.com/office/drawing/2014/main" val="45857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110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102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105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103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85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160</a:t>
                      </a:r>
                    </a:p>
                  </a:txBody>
                  <a:tcPr marL="95172" marR="95172" anchor="ctr"/>
                </a:tc>
                <a:extLst>
                  <a:ext uri="{0D108BD9-81ED-4DB2-BD59-A6C34878D82A}">
                    <a16:rowId xmlns:a16="http://schemas.microsoft.com/office/drawing/2014/main" val="4236264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150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108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87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190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120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210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190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170</a:t>
                      </a:r>
                    </a:p>
                  </a:txBody>
                  <a:tcPr marL="95172" marR="95172" anchor="ctr"/>
                </a:tc>
                <a:extLst>
                  <a:ext uri="{0D108BD9-81ED-4DB2-BD59-A6C34878D82A}">
                    <a16:rowId xmlns:a16="http://schemas.microsoft.com/office/drawing/2014/main" val="332762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130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110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110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183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175</a:t>
                      </a:r>
                    </a:p>
                  </a:txBody>
                  <a:tcPr marL="95172" marR="95172" anchor="ctr"/>
                </a:tc>
                <a:extLst>
                  <a:ext uri="{0D108BD9-81ED-4DB2-BD59-A6C34878D82A}">
                    <a16:rowId xmlns:a16="http://schemas.microsoft.com/office/drawing/2014/main" val="37112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92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98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130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160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170</a:t>
                      </a:r>
                    </a:p>
                  </a:txBody>
                  <a:tcPr marL="95172" marR="95172" anchor="ctr"/>
                </a:tc>
                <a:extLst>
                  <a:ext uri="{0D108BD9-81ED-4DB2-BD59-A6C34878D82A}">
                    <a16:rowId xmlns:a16="http://schemas.microsoft.com/office/drawing/2014/main" val="3685906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105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89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150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233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190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180</a:t>
                      </a:r>
                    </a:p>
                  </a:txBody>
                  <a:tcPr marL="95172" marR="95172" anchor="ctr"/>
                </a:tc>
                <a:extLst>
                  <a:ext uri="{0D108BD9-81ED-4DB2-BD59-A6C34878D82A}">
                    <a16:rowId xmlns:a16="http://schemas.microsoft.com/office/drawing/2014/main" val="226024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15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107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178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160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244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120</a:t>
                      </a:r>
                    </a:p>
                  </a:txBody>
                  <a:tcPr marL="95172" marR="95172" anchor="ctr"/>
                </a:tc>
                <a:extLst>
                  <a:ext uri="{0D108BD9-81ED-4DB2-BD59-A6C34878D82A}">
                    <a16:rowId xmlns:a16="http://schemas.microsoft.com/office/drawing/2014/main" val="381425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233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160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77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180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210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79</a:t>
                      </a:r>
                    </a:p>
                  </a:txBody>
                  <a:tcPr marL="95172" marR="95172" anchor="ctr"/>
                </a:tc>
                <a:extLst>
                  <a:ext uri="{0D108BD9-81ED-4DB2-BD59-A6C34878D82A}">
                    <a16:rowId xmlns:a16="http://schemas.microsoft.com/office/drawing/2014/main" val="1017064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240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120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75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255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230</a:t>
                      </a:r>
                    </a:p>
                  </a:txBody>
                  <a:tcPr marL="95172" marR="9517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</a:t>
                      </a:r>
                    </a:p>
                  </a:txBody>
                  <a:tcPr marL="95172" marR="95172" anchor="ctr"/>
                </a:tc>
                <a:extLst>
                  <a:ext uri="{0D108BD9-81ED-4DB2-BD59-A6C34878D82A}">
                    <a16:rowId xmlns:a16="http://schemas.microsoft.com/office/drawing/2014/main" val="2641630870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56DBB27-55FF-4058-A161-0229EECB8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2210"/>
              </p:ext>
            </p:extLst>
          </p:nvPr>
        </p:nvGraphicFramePr>
        <p:xfrm>
          <a:off x="677334" y="2157274"/>
          <a:ext cx="2891489" cy="1127464"/>
        </p:xfrm>
        <a:graphic>
          <a:graphicData uri="http://schemas.openxmlformats.org/drawingml/2006/table">
            <a:tbl>
              <a:tblPr/>
              <a:tblGrid>
                <a:gridCol w="2891489">
                  <a:extLst>
                    <a:ext uri="{9D8B030D-6E8A-4147-A177-3AD203B41FA5}">
                      <a16:colId xmlns:a16="http://schemas.microsoft.com/office/drawing/2014/main" val="1349252830"/>
                    </a:ext>
                  </a:extLst>
                </a:gridCol>
              </a:tblGrid>
              <a:tr h="1127464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57150" cmpd="sng">
                      <a:solidFill>
                        <a:schemeClr val="accent5"/>
                      </a:solidFill>
                      <a:prstDash val="solid"/>
                    </a:lnL>
                    <a:lnR w="57150" cmpd="sng">
                      <a:solidFill>
                        <a:schemeClr val="accent5"/>
                      </a:solidFill>
                      <a:prstDash val="solid"/>
                    </a:lnR>
                    <a:lnT w="57150" cmpd="sng">
                      <a:solidFill>
                        <a:schemeClr val="accent5"/>
                      </a:solidFill>
                      <a:prstDash val="solid"/>
                    </a:lnT>
                    <a:lnB w="57150" cmpd="sng">
                      <a:solidFill>
                        <a:schemeClr val="accent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859571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C1E5C54B-F682-4E5B-82E6-940CDEF97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776388"/>
              </p:ext>
            </p:extLst>
          </p:nvPr>
        </p:nvGraphicFramePr>
        <p:xfrm>
          <a:off x="1642369" y="2157274"/>
          <a:ext cx="2876365" cy="1118586"/>
        </p:xfrm>
        <a:graphic>
          <a:graphicData uri="http://schemas.openxmlformats.org/drawingml/2006/table">
            <a:tbl>
              <a:tblPr/>
              <a:tblGrid>
                <a:gridCol w="2876365">
                  <a:extLst>
                    <a:ext uri="{9D8B030D-6E8A-4147-A177-3AD203B41FA5}">
                      <a16:colId xmlns:a16="http://schemas.microsoft.com/office/drawing/2014/main" val="2391968646"/>
                    </a:ext>
                  </a:extLst>
                </a:gridCol>
              </a:tblGrid>
              <a:tr h="1118586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57150" cmpd="sng">
                      <a:solidFill>
                        <a:schemeClr val="accent3"/>
                      </a:solidFill>
                      <a:prstDash val="solid"/>
                    </a:lnL>
                    <a:lnR w="57150" cmpd="sng">
                      <a:solidFill>
                        <a:schemeClr val="accent3"/>
                      </a:solidFill>
                      <a:prstDash val="solid"/>
                    </a:lnR>
                    <a:lnT w="57150" cmpd="sng">
                      <a:solidFill>
                        <a:schemeClr val="accent3"/>
                      </a:solidFill>
                      <a:prstDash val="solid"/>
                    </a:lnT>
                    <a:lnB w="57150" cmpd="sng">
                      <a:solidFill>
                        <a:schemeClr val="accent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4275616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829755CC-A922-4AD2-B6E6-B52FE076D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662048"/>
              </p:ext>
            </p:extLst>
          </p:nvPr>
        </p:nvGraphicFramePr>
        <p:xfrm>
          <a:off x="683581" y="2547891"/>
          <a:ext cx="2867487" cy="1074198"/>
        </p:xfrm>
        <a:graphic>
          <a:graphicData uri="http://schemas.openxmlformats.org/drawingml/2006/table">
            <a:tbl>
              <a:tblPr/>
              <a:tblGrid>
                <a:gridCol w="2867487">
                  <a:extLst>
                    <a:ext uri="{9D8B030D-6E8A-4147-A177-3AD203B41FA5}">
                      <a16:colId xmlns:a16="http://schemas.microsoft.com/office/drawing/2014/main" val="2837148514"/>
                    </a:ext>
                  </a:extLst>
                </a:gridCol>
              </a:tblGrid>
              <a:tr h="1074198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57150" cmpd="sng">
                      <a:solidFill>
                        <a:schemeClr val="accent2"/>
                      </a:solidFill>
                      <a:prstDash val="solid"/>
                    </a:lnL>
                    <a:lnR w="57150" cmpd="sng">
                      <a:solidFill>
                        <a:schemeClr val="accent2"/>
                      </a:solidFill>
                      <a:prstDash val="solid"/>
                    </a:lnR>
                    <a:lnT w="57150" cmpd="sng">
                      <a:solidFill>
                        <a:schemeClr val="accent2"/>
                      </a:solidFill>
                      <a:prstDash val="solid"/>
                    </a:lnT>
                    <a:lnB w="57150" cmpd="sng">
                      <a:solidFill>
                        <a:schemeClr val="accent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548322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4779B0B1-6BA7-4478-B4D4-5369D0905E59}"/>
              </a:ext>
            </a:extLst>
          </p:cNvPr>
          <p:cNvGraphicFramePr>
            <a:graphicFrameLocks noGrp="1"/>
          </p:cNvGraphicFramePr>
          <p:nvPr/>
        </p:nvGraphicFramePr>
        <p:xfrm>
          <a:off x="6409678" y="2175029"/>
          <a:ext cx="2876365" cy="1100831"/>
        </p:xfrm>
        <a:graphic>
          <a:graphicData uri="http://schemas.openxmlformats.org/drawingml/2006/table">
            <a:tbl>
              <a:tblPr/>
              <a:tblGrid>
                <a:gridCol w="2876365">
                  <a:extLst>
                    <a:ext uri="{9D8B030D-6E8A-4147-A177-3AD203B41FA5}">
                      <a16:colId xmlns:a16="http://schemas.microsoft.com/office/drawing/2014/main" val="2046030096"/>
                    </a:ext>
                  </a:extLst>
                </a:gridCol>
              </a:tblGrid>
              <a:tr h="1100831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57150" cmpd="sng">
                      <a:solidFill>
                        <a:schemeClr val="accent2"/>
                      </a:solidFill>
                      <a:prstDash val="solid"/>
                    </a:lnL>
                    <a:lnR w="57150" cmpd="sng">
                      <a:solidFill>
                        <a:schemeClr val="accent2"/>
                      </a:solidFill>
                      <a:prstDash val="solid"/>
                    </a:lnR>
                    <a:lnT w="57150" cmpd="sng">
                      <a:solidFill>
                        <a:schemeClr val="accent2"/>
                      </a:solidFill>
                      <a:prstDash val="solid"/>
                    </a:lnT>
                    <a:lnB w="57150" cmpd="sng">
                      <a:solidFill>
                        <a:schemeClr val="accent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111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880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7B4868-DEF5-4636-A2B4-77065423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Suavização pelo cálculo da média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E0986C-65BF-4FBE-9A76-A5A111CCA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053754"/>
            <a:ext cx="6270662" cy="47500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61743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9574CB-D050-4CF5-A26D-F7986C94E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Suavização pelo cálculo da média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B39635-32EC-464A-97C5-60FC4AD18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654000"/>
            <a:ext cx="6270662" cy="55495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59971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89777B-31FB-46E6-AF70-823A7B099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r>
              <a:rPr lang="pt-BR"/>
              <a:t>Suavização pela Gaussiana</a:t>
            </a:r>
            <a:endParaRPr lang="pt-BR" dirty="0"/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Fórmulas escritas em um quadro-negro">
            <a:extLst>
              <a:ext uri="{FF2B5EF4-FFF2-40B4-BE49-F238E27FC236}">
                <a16:creationId xmlns:a16="http://schemas.microsoft.com/office/drawing/2014/main" id="{3F732420-C21B-1BD3-286B-8EFC1562F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99" r="27697" b="-1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80829D-079E-4582-A880-53335D3E4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4638903" cy="41954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400">
                <a:latin typeface="Helvetica" panose="020B0604020202020204" pitchFamily="34" charset="0"/>
              </a:rPr>
              <a:t>cv2.GaussianBlur( </a:t>
            </a:r>
            <a:r>
              <a:rPr lang="pt-BR" sz="1400" err="1">
                <a:latin typeface="Helvetica" panose="020B0604020202020204" pitchFamily="34" charset="0"/>
              </a:rPr>
              <a:t>img</a:t>
            </a:r>
            <a:r>
              <a:rPr lang="pt-BR" sz="1400">
                <a:latin typeface="Helvetica" panose="020B0604020202020204" pitchFamily="34" charset="0"/>
              </a:rPr>
              <a:t>, janela, parâmetro gaussiano) </a:t>
            </a:r>
          </a:p>
          <a:p>
            <a:pPr lvl="1">
              <a:lnSpc>
                <a:spcPct val="90000"/>
              </a:lnSpc>
            </a:pPr>
            <a:r>
              <a:rPr lang="pt-BR" sz="1400" err="1">
                <a:latin typeface="Helvetica" panose="020B0604020202020204" pitchFamily="34" charset="0"/>
              </a:rPr>
              <a:t>Img</a:t>
            </a:r>
            <a:r>
              <a:rPr lang="pt-BR" sz="1400">
                <a:latin typeface="Helvetica" panose="020B0604020202020204" pitchFamily="34" charset="0"/>
              </a:rPr>
              <a:t> é a imagem original</a:t>
            </a:r>
          </a:p>
          <a:p>
            <a:pPr lvl="1">
              <a:lnSpc>
                <a:spcPct val="90000"/>
              </a:lnSpc>
            </a:pPr>
            <a:r>
              <a:rPr lang="pt-BR" sz="1400">
                <a:latin typeface="Helvetica" panose="020B0604020202020204" pitchFamily="34" charset="0"/>
              </a:rPr>
              <a:t>Janela é a especificação da janela para o cálculo da média. </a:t>
            </a:r>
            <a:r>
              <a:rPr lang="pt-BR" sz="1400" err="1">
                <a:latin typeface="Helvetica" panose="020B0604020202020204" pitchFamily="34" charset="0"/>
              </a:rPr>
              <a:t>Ex</a:t>
            </a:r>
            <a:r>
              <a:rPr lang="pt-BR" sz="1400">
                <a:latin typeface="Helvetica" panose="020B0604020202020204" pitchFamily="34" charset="0"/>
              </a:rPr>
              <a:t> (3,3) , (5,5) (7,7) sugere número ímpar para assegurar que o pixel que receberá a média será o pixel central.</a:t>
            </a:r>
            <a:endParaRPr lang="pt-BR" sz="1400"/>
          </a:p>
          <a:p>
            <a:pPr lvl="1">
              <a:lnSpc>
                <a:spcPct val="90000"/>
              </a:lnSpc>
            </a:pPr>
            <a:r>
              <a:rPr lang="pt-BR" sz="1400">
                <a:latin typeface="Helvetica" panose="020B0604020202020204" pitchFamily="34" charset="0"/>
              </a:rPr>
              <a:t>O parâmetro gaussiano definido como zeros, ele será calculado a partir do tamanho da janela</a:t>
            </a:r>
          </a:p>
          <a:p>
            <a:pPr>
              <a:lnSpc>
                <a:spcPct val="90000"/>
              </a:lnSpc>
            </a:pPr>
            <a:r>
              <a:rPr lang="pt-BR" sz="1400">
                <a:latin typeface="Helvetica" panose="020B0604020202020204" pitchFamily="34" charset="0"/>
              </a:rPr>
              <a:t>O desfoque gaussiano é altamente eficaz na remoção de ruído gaussiano de uma imagem</a:t>
            </a:r>
            <a:endParaRPr lang="pt-BR" sz="1400"/>
          </a:p>
          <a:p>
            <a:pPr>
              <a:lnSpc>
                <a:spcPct val="90000"/>
              </a:lnSpc>
            </a:pPr>
            <a:r>
              <a:rPr lang="pt-BR" sz="1400" b="0" i="0">
                <a:effectLst/>
                <a:latin typeface="Helvetica" panose="020B0604020202020204" pitchFamily="34" charset="0"/>
              </a:rPr>
              <a:t>Este método é feito com a função cv2.GaussianBlur. </a:t>
            </a:r>
          </a:p>
        </p:txBody>
      </p:sp>
    </p:spTree>
    <p:extLst>
      <p:ext uri="{BB962C8B-B14F-4D97-AF65-F5344CB8AC3E}">
        <p14:creationId xmlns:p14="http://schemas.microsoft.com/office/powerpoint/2010/main" val="2753616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793170C-07C2-4306-91E0-189B12354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Suavização pela Gaussiana</a:t>
            </a:r>
          </a:p>
        </p:txBody>
      </p:sp>
      <p:sp>
        <p:nvSpPr>
          <p:cNvPr id="27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42D5C58-656D-4A15-AA73-1DA17EA9B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4" y="1255358"/>
            <a:ext cx="5450557" cy="43468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20733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789</TotalTime>
  <Words>988</Words>
  <Application>Microsoft Office PowerPoint</Application>
  <PresentationFormat>Widescreen</PresentationFormat>
  <Paragraphs>155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Arial</vt:lpstr>
      <vt:lpstr>Cambria Math</vt:lpstr>
      <vt:lpstr>Century Gothic</vt:lpstr>
      <vt:lpstr>Helvetica</vt:lpstr>
      <vt:lpstr>SFMono-Regular</vt:lpstr>
      <vt:lpstr>Times New Roman</vt:lpstr>
      <vt:lpstr>Wingdings 3</vt:lpstr>
      <vt:lpstr>Íon</vt:lpstr>
      <vt:lpstr>Suavização em imagens com ruído</vt:lpstr>
      <vt:lpstr>Suavização de imagens (Blurring)</vt:lpstr>
      <vt:lpstr>Suavização pelo cálculo da média</vt:lpstr>
      <vt:lpstr>Suavização pelo cálculo da média</vt:lpstr>
      <vt:lpstr>Suavização pelo cálculo da média</vt:lpstr>
      <vt:lpstr>Suavização pelo cálculo da média</vt:lpstr>
      <vt:lpstr>Suavização pelo cálculo da média</vt:lpstr>
      <vt:lpstr>Suavização pela Gaussiana</vt:lpstr>
      <vt:lpstr>Suavização pela Gaussiana</vt:lpstr>
      <vt:lpstr>Suavização pela Gaussiana</vt:lpstr>
      <vt:lpstr>Suavização pela Gaussiana</vt:lpstr>
      <vt:lpstr>Suavização pelo cálculo da mediana</vt:lpstr>
      <vt:lpstr>Suavização pelo cálculo da mediana</vt:lpstr>
      <vt:lpstr>Suavização pelo cálculo da mediana</vt:lpstr>
      <vt:lpstr>Suavização pelo cálculo da mediana</vt:lpstr>
      <vt:lpstr>Suavização pelo cálculo da mediana</vt:lpstr>
      <vt:lpstr>Suavização pelo cálculo da mediana</vt:lpstr>
      <vt:lpstr>Suavização pelo filtro bilateral</vt:lpstr>
      <vt:lpstr>Suavização pelo filtro bilateral</vt:lpstr>
      <vt:lpstr>Suavização pelo filtro bilateral</vt:lpstr>
      <vt:lpstr>Suavização pelo filtro bilateral</vt:lpstr>
      <vt:lpstr>Tarefa 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Ruído em imagens Suavilização</dc:title>
  <dc:creator>Osvaldo Severino Junior</dc:creator>
  <cp:lastModifiedBy>Osvaldo Severino Junior</cp:lastModifiedBy>
  <cp:revision>30</cp:revision>
  <dcterms:created xsi:type="dcterms:W3CDTF">2021-09-21T18:18:56Z</dcterms:created>
  <dcterms:modified xsi:type="dcterms:W3CDTF">2022-09-13T14:10:14Z</dcterms:modified>
</cp:coreProperties>
</file>